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  <p:sldMasterId id="2147483659" r:id="rId2"/>
  </p:sldMasterIdLst>
  <p:notesMasterIdLst>
    <p:notesMasterId r:id="rId66"/>
  </p:notesMasterIdLst>
  <p:sldIdLst>
    <p:sldId id="257" r:id="rId3"/>
    <p:sldId id="258" r:id="rId4"/>
    <p:sldId id="384" r:id="rId5"/>
    <p:sldId id="385" r:id="rId6"/>
    <p:sldId id="386" r:id="rId7"/>
    <p:sldId id="340" r:id="rId8"/>
    <p:sldId id="326" r:id="rId9"/>
    <p:sldId id="381" r:id="rId10"/>
    <p:sldId id="380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1" r:id="rId25"/>
    <p:sldId id="344" r:id="rId26"/>
    <p:sldId id="345" r:id="rId27"/>
    <p:sldId id="346" r:id="rId28"/>
    <p:sldId id="342" r:id="rId29"/>
    <p:sldId id="347" r:id="rId30"/>
    <p:sldId id="382" r:id="rId31"/>
    <p:sldId id="383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43" r:id="rId59"/>
    <p:sldId id="375" r:id="rId60"/>
    <p:sldId id="376" r:id="rId61"/>
    <p:sldId id="377" r:id="rId62"/>
    <p:sldId id="379" r:id="rId63"/>
    <p:sldId id="378" r:id="rId64"/>
    <p:sldId id="260" r:id="rId6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9E"/>
    <a:srgbClr val="465584"/>
    <a:srgbClr val="5E6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1208" autoAdjust="0"/>
  </p:normalViewPr>
  <p:slideViewPr>
    <p:cSldViewPr snapToGrid="0">
      <p:cViewPr varScale="1">
        <p:scale>
          <a:sx n="77" d="100"/>
          <a:sy n="77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6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1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323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6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7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2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6"/>
          <p:cNvGrpSpPr/>
          <p:nvPr userDrawn="1"/>
        </p:nvGrpSpPr>
        <p:grpSpPr>
          <a:xfrm>
            <a:off x="-668337" y="-147637"/>
            <a:ext cx="14630400" cy="3911600"/>
            <a:chOff x="-668490" y="-148165"/>
            <a:chExt cx="14630296" cy="3912443"/>
          </a:xfrm>
        </p:grpSpPr>
        <p:sp>
          <p:nvSpPr>
            <p:cNvPr id="8" name="等腰三角形 7"/>
            <p:cNvSpPr/>
            <p:nvPr/>
          </p:nvSpPr>
          <p:spPr>
            <a:xfrm rot="20574316">
              <a:off x="-668490" y="-148165"/>
              <a:ext cx="2289322" cy="1932054"/>
            </a:xfrm>
            <a:prstGeom prst="triangle">
              <a:avLst>
                <a:gd name="adj" fmla="val 41617"/>
              </a:avLst>
            </a:prstGeom>
            <a:solidFill>
              <a:srgbClr val="116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-4" y="-4"/>
              <a:ext cx="13961810" cy="2727963"/>
            </a:xfrm>
            <a:prstGeom prst="triangle">
              <a:avLst>
                <a:gd name="adj" fmla="val 7372"/>
              </a:avLst>
            </a:prstGeom>
            <a:solidFill>
              <a:srgbClr val="7E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-4" y="0"/>
              <a:ext cx="12192001" cy="3764278"/>
            </a:xfrm>
            <a:prstGeom prst="triangle">
              <a:avLst>
                <a:gd name="adj" fmla="val 73423"/>
              </a:avLst>
            </a:prstGeom>
            <a:solidFill>
              <a:srgbClr val="7E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-4" y="-2"/>
              <a:ext cx="12192003" cy="2392682"/>
            </a:xfrm>
            <a:prstGeom prst="triangle">
              <a:avLst>
                <a:gd name="adj" fmla="val 31263"/>
              </a:avLst>
            </a:prstGeom>
            <a:solidFill>
              <a:srgbClr val="116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0" y="0"/>
              <a:ext cx="7818120" cy="3764278"/>
            </a:xfrm>
            <a:prstGeom prst="triangle">
              <a:avLst>
                <a:gd name="adj" fmla="val 58424"/>
              </a:avLst>
            </a:prstGeom>
            <a:solidFill>
              <a:srgbClr val="20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2"/>
          <p:cNvGrpSpPr/>
          <p:nvPr userDrawn="1"/>
        </p:nvGrpSpPr>
        <p:grpSpPr>
          <a:xfrm>
            <a:off x="-114300" y="-1287462"/>
            <a:ext cx="3403600" cy="8543925"/>
            <a:chOff x="-113544" y="-1286928"/>
            <a:chExt cx="3402433" cy="8542832"/>
          </a:xfrm>
        </p:grpSpPr>
        <p:sp>
          <p:nvSpPr>
            <p:cNvPr id="14" name="等腰三角形 13"/>
            <p:cNvSpPr/>
            <p:nvPr/>
          </p:nvSpPr>
          <p:spPr>
            <a:xfrm rot="15174316">
              <a:off x="284060" y="5646778"/>
              <a:ext cx="1211519" cy="2006727"/>
            </a:xfrm>
            <a:prstGeom prst="triangle">
              <a:avLst>
                <a:gd name="adj" fmla="val 41617"/>
              </a:avLst>
            </a:prstGeom>
            <a:solidFill>
              <a:srgbClr val="116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-706089" y="606515"/>
              <a:ext cx="3554358" cy="2341334"/>
            </a:xfrm>
            <a:prstGeom prst="triangle">
              <a:avLst>
                <a:gd name="adj" fmla="val 0"/>
              </a:avLst>
            </a:prstGeom>
            <a:solidFill>
              <a:srgbClr val="7E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-2603007" y="1216504"/>
              <a:ext cx="8395332" cy="3388467"/>
            </a:xfrm>
            <a:prstGeom prst="triangle">
              <a:avLst>
                <a:gd name="adj" fmla="val 73423"/>
              </a:avLst>
            </a:prstGeom>
            <a:solidFill>
              <a:srgbClr val="7E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-3126578" y="1740071"/>
              <a:ext cx="8395334" cy="2341336"/>
            </a:xfrm>
            <a:prstGeom prst="triangle">
              <a:avLst>
                <a:gd name="adj" fmla="val 31790"/>
              </a:avLst>
            </a:prstGeom>
            <a:solidFill>
              <a:srgbClr val="116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-1097094" y="2722414"/>
              <a:ext cx="5383506" cy="3388467"/>
            </a:xfrm>
            <a:prstGeom prst="triangle">
              <a:avLst>
                <a:gd name="adj" fmla="val 58424"/>
              </a:avLst>
            </a:prstGeom>
            <a:solidFill>
              <a:srgbClr val="20B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 rot="10800000">
            <a:off x="560388" y="368300"/>
            <a:ext cx="735013" cy="635000"/>
          </a:xfrm>
          <a:prstGeom prst="triangle">
            <a:avLst/>
          </a:prstGeom>
          <a:solidFill>
            <a:srgbClr val="11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等腰三角形 7"/>
          <p:cNvSpPr/>
          <p:nvPr userDrawn="1"/>
        </p:nvSpPr>
        <p:spPr>
          <a:xfrm rot="8245602">
            <a:off x="1460500" y="134938"/>
            <a:ext cx="304800" cy="150813"/>
          </a:xfrm>
          <a:prstGeom prst="triangle">
            <a:avLst>
              <a:gd name="adj" fmla="val 68043"/>
            </a:avLst>
          </a:prstGeom>
          <a:solidFill>
            <a:srgbClr val="7EC9C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等腰三角形 8"/>
          <p:cNvSpPr/>
          <p:nvPr userDrawn="1"/>
        </p:nvSpPr>
        <p:spPr>
          <a:xfrm rot="10800000">
            <a:off x="560388" y="649288"/>
            <a:ext cx="411163" cy="354013"/>
          </a:xfrm>
          <a:prstGeom prst="triangle">
            <a:avLst/>
          </a:prstGeom>
          <a:solidFill>
            <a:srgbClr val="20B3A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等腰三角形 9"/>
          <p:cNvSpPr/>
          <p:nvPr userDrawn="1"/>
        </p:nvSpPr>
        <p:spPr>
          <a:xfrm rot="8968301">
            <a:off x="212725" y="1062038"/>
            <a:ext cx="301625" cy="260350"/>
          </a:xfrm>
          <a:prstGeom prst="triangle">
            <a:avLst/>
          </a:prstGeom>
          <a:solidFill>
            <a:srgbClr val="11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" name="等腰三角形 10"/>
          <p:cNvSpPr/>
          <p:nvPr userDrawn="1"/>
        </p:nvSpPr>
        <p:spPr>
          <a:xfrm rot="8647200">
            <a:off x="11134725" y="6391275"/>
            <a:ext cx="409575" cy="354013"/>
          </a:xfrm>
          <a:prstGeom prst="triangle">
            <a:avLst/>
          </a:prstGeom>
          <a:solidFill>
            <a:srgbClr val="20B3A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等腰三角形 11"/>
          <p:cNvSpPr/>
          <p:nvPr userDrawn="1"/>
        </p:nvSpPr>
        <p:spPr>
          <a:xfrm rot="19811875">
            <a:off x="11623675" y="6069013"/>
            <a:ext cx="331788" cy="163513"/>
          </a:xfrm>
          <a:prstGeom prst="triangle">
            <a:avLst>
              <a:gd name="adj" fmla="val 68043"/>
            </a:avLst>
          </a:prstGeom>
          <a:solidFill>
            <a:srgbClr val="7EC9C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等腰三角形 12"/>
          <p:cNvSpPr/>
          <p:nvPr userDrawn="1"/>
        </p:nvSpPr>
        <p:spPr>
          <a:xfrm rot="8968301">
            <a:off x="11799888" y="5637213"/>
            <a:ext cx="190500" cy="163513"/>
          </a:xfrm>
          <a:prstGeom prst="triangle">
            <a:avLst/>
          </a:prstGeom>
          <a:solidFill>
            <a:srgbClr val="116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/>
              <a:t>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A8DFA14-23C4-48E6-953F-3E94A1E90998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2023/12/25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30CA78A-F6A4-4668-85E1-42389898EA4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spd="med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445" y="1681480"/>
            <a:ext cx="12201525" cy="294322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21690" y="1860550"/>
            <a:ext cx="2691765" cy="26917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6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13455" y="2503537"/>
            <a:ext cx="8536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教务管理系统</a:t>
            </a:r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第十组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8973820" y="172720"/>
            <a:ext cx="3155950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4537710" y="6404156"/>
            <a:ext cx="7654290" cy="76200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2" name="图片 1" descr="png格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1822450"/>
            <a:ext cx="2761615" cy="2745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9042C5-9EE4-4D1E-BB59-1D4310C57770}"/>
              </a:ext>
            </a:extLst>
          </p:cNvPr>
          <p:cNvSpPr txBox="1"/>
          <p:nvPr/>
        </p:nvSpPr>
        <p:spPr>
          <a:xfrm>
            <a:off x="8566427" y="5572415"/>
            <a:ext cx="4528457" cy="9079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汇报人：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weifengqin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518153" y="8168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学生页面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C11C60-77A9-93C1-A227-9418D38F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96" y="1364614"/>
            <a:ext cx="8819605" cy="46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895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78377" y="816879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学生页面</a:t>
            </a:r>
            <a:r>
              <a:rPr lang="en-US" altLang="zh-CN" b="1" dirty="0"/>
              <a:t>-</a:t>
            </a:r>
            <a:r>
              <a:rPr lang="zh-CN" altLang="en-US" b="1" dirty="0"/>
              <a:t>展示课程表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99166-E0B3-ABD6-8A0F-890E7BCC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85" y="1385841"/>
            <a:ext cx="9183757" cy="48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507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58897" y="115972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学生页面</a:t>
            </a:r>
            <a:r>
              <a:rPr lang="en-US" altLang="zh-CN" b="1" dirty="0"/>
              <a:t>-</a:t>
            </a:r>
            <a:r>
              <a:rPr lang="zh-CN" altLang="en-US" b="1" dirty="0"/>
              <a:t>选课页面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77BA07-7141-4B38-2395-203CA32C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93" y="1783726"/>
            <a:ext cx="9313691" cy="4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3092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58897" y="115972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学生页面</a:t>
            </a:r>
            <a:r>
              <a:rPr lang="en-US" altLang="zh-CN" b="1" dirty="0"/>
              <a:t>-</a:t>
            </a:r>
            <a:r>
              <a:rPr lang="zh-CN" altLang="en-US" b="1" dirty="0"/>
              <a:t>已选课程页面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40CF6-09CA-9E24-DB6A-09B543991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56" y="1529060"/>
            <a:ext cx="8837886" cy="47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5988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58897" y="115972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学生页面</a:t>
            </a:r>
            <a:r>
              <a:rPr lang="en-US" altLang="zh-CN" b="1" dirty="0"/>
              <a:t>-</a:t>
            </a:r>
            <a:r>
              <a:rPr lang="zh-CN" altLang="en-US" b="1" dirty="0"/>
              <a:t>请假申请页面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81A68A-770B-F8CB-AA39-2561E1E2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38" y="1549091"/>
            <a:ext cx="8992324" cy="47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13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055624" y="105879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教师页面</a:t>
            </a:r>
            <a:r>
              <a:rPr lang="en-US" altLang="zh-CN" b="1" dirty="0"/>
              <a:t>-</a:t>
            </a:r>
            <a:r>
              <a:rPr lang="zh-CN" altLang="en-US" b="1" dirty="0"/>
              <a:t>个人信息页面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4B072-60C4-06A1-098D-9AB14295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96" y="1620375"/>
            <a:ext cx="8771686" cy="46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1279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055624" y="105879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教师页面</a:t>
            </a:r>
            <a:r>
              <a:rPr lang="en-US" altLang="zh-CN" b="1" dirty="0"/>
              <a:t>-</a:t>
            </a:r>
            <a:r>
              <a:rPr lang="zh-CN" altLang="en-US" b="1" dirty="0"/>
              <a:t>课程管理页面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A3767-CBEF-F800-3BD2-465940B7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23" y="1646872"/>
            <a:ext cx="8092685" cy="43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650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055624" y="105879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教师页面</a:t>
            </a:r>
            <a:r>
              <a:rPr lang="en-US" altLang="zh-CN" b="1" dirty="0"/>
              <a:t>-</a:t>
            </a:r>
            <a:r>
              <a:rPr lang="zh-CN" altLang="en-US" b="1" dirty="0"/>
              <a:t>打分页面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D41FD-E435-682F-1F8D-5E8D0C9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15" y="1712865"/>
            <a:ext cx="8420329" cy="44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394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055624" y="105879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教师页面</a:t>
            </a:r>
            <a:r>
              <a:rPr lang="en-US" altLang="zh-CN" b="1" dirty="0"/>
              <a:t>-</a:t>
            </a:r>
            <a:r>
              <a:rPr lang="zh-CN" altLang="en-US" b="1" dirty="0"/>
              <a:t>请假管理页面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9BBE-6B8F-7519-07D8-A1B27196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92" y="1705746"/>
            <a:ext cx="7911548" cy="42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6621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39406" y="105879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管理员页面</a:t>
            </a:r>
            <a:r>
              <a:rPr lang="en-US" altLang="zh-CN" b="1" dirty="0"/>
              <a:t>-</a:t>
            </a:r>
            <a:r>
              <a:rPr lang="zh-CN" altLang="en-US" b="1" dirty="0"/>
              <a:t>个人信息页面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DC78D4-6373-439E-0FCB-56324BDD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80" y="1785602"/>
            <a:ext cx="7970571" cy="42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67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12495" y="1132205"/>
            <a:ext cx="7294880" cy="4375150"/>
            <a:chOff x="1407" y="1801"/>
            <a:chExt cx="11488" cy="6890"/>
          </a:xfrm>
        </p:grpSpPr>
        <p:sp>
          <p:nvSpPr>
            <p:cNvPr id="7" name="矩形 6"/>
            <p:cNvSpPr/>
            <p:nvPr/>
          </p:nvSpPr>
          <p:spPr>
            <a:xfrm>
              <a:off x="1407" y="3561"/>
              <a:ext cx="5812" cy="3679"/>
            </a:xfrm>
            <a:prstGeom prst="rect">
              <a:avLst/>
            </a:prstGeom>
            <a:solidFill>
              <a:srgbClr val="1E6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6005" y="1801"/>
              <a:ext cx="6890" cy="689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146050" y="2083435"/>
            <a:ext cx="2691765" cy="26917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6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 rot="16200000">
            <a:off x="4013835" y="1640205"/>
            <a:ext cx="3403600" cy="3403600"/>
          </a:xfrm>
          <a:prstGeom prst="arc">
            <a:avLst>
              <a:gd name="adj1" fmla="val 12225450"/>
              <a:gd name="adj2" fmla="val 20118905"/>
            </a:avLst>
          </a:prstGeom>
          <a:ln w="57150">
            <a:solidFill>
              <a:srgbClr val="1E649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08300" y="2531110"/>
            <a:ext cx="835025" cy="1749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目 录</a:t>
            </a:r>
          </a:p>
        </p:txBody>
      </p:sp>
      <p:sp>
        <p:nvSpPr>
          <p:cNvPr id="10" name=" 167"/>
          <p:cNvSpPr/>
          <p:nvPr/>
        </p:nvSpPr>
        <p:spPr>
          <a:xfrm>
            <a:off x="5516880" y="1945542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97525" y="1921412"/>
            <a:ext cx="6064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成品介绍 </a:t>
            </a:r>
            <a:r>
              <a:rPr lang="en-US" altLang="zh-CN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</a:p>
        </p:txBody>
      </p:sp>
      <p:sp>
        <p:nvSpPr>
          <p:cNvPr id="25" name=" 167"/>
          <p:cNvSpPr/>
          <p:nvPr/>
        </p:nvSpPr>
        <p:spPr>
          <a:xfrm rot="21360000">
            <a:off x="5516880" y="2990117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97525" y="2977417"/>
            <a:ext cx="606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技术选型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pic>
        <p:nvPicPr>
          <p:cNvPr id="14" name="图片 13" descr="1"/>
          <p:cNvPicPr>
            <a:picLocks noChangeAspect="1"/>
          </p:cNvPicPr>
          <p:nvPr/>
        </p:nvPicPr>
        <p:blipFill>
          <a:blip r:embed="rId4"/>
          <a:srcRect l="28671" t="4413" r="11857" b="1402"/>
          <a:stretch>
            <a:fillRect/>
          </a:stretch>
        </p:blipFill>
        <p:spPr>
          <a:xfrm>
            <a:off x="216535" y="2148840"/>
            <a:ext cx="2540635" cy="2552700"/>
          </a:xfrm>
          <a:prstGeom prst="ellipse">
            <a:avLst/>
          </a:prstGeom>
        </p:spPr>
      </p:pic>
      <p:sp>
        <p:nvSpPr>
          <p:cNvPr id="5" name=" 167">
            <a:extLst>
              <a:ext uri="{FF2B5EF4-FFF2-40B4-BE49-F238E27FC236}">
                <a16:creationId xmlns:a16="http://schemas.microsoft.com/office/drawing/2014/main" id="{8D0794BA-4BE9-A2D2-D9BC-6F9381C5A329}"/>
              </a:ext>
            </a:extLst>
          </p:cNvPr>
          <p:cNvSpPr/>
          <p:nvPr/>
        </p:nvSpPr>
        <p:spPr>
          <a:xfrm>
            <a:off x="5513567" y="3962499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B150DF-70F1-E945-9CD4-05772BBB0DA0}"/>
              </a:ext>
            </a:extLst>
          </p:cNvPr>
          <p:cNvSpPr txBox="1"/>
          <p:nvPr/>
        </p:nvSpPr>
        <p:spPr>
          <a:xfrm>
            <a:off x="5584687" y="3939639"/>
            <a:ext cx="518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主要开发模块</a:t>
            </a:r>
            <a:endParaRPr lang="zh-CN" altLang="en-US" sz="3600" b="1" dirty="0">
              <a:solidFill>
                <a:srgbClr val="1E64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 167">
            <a:extLst>
              <a:ext uri="{FF2B5EF4-FFF2-40B4-BE49-F238E27FC236}">
                <a16:creationId xmlns:a16="http://schemas.microsoft.com/office/drawing/2014/main" id="{CE1BB40C-9910-D775-A989-7AFF77C6381F}"/>
              </a:ext>
            </a:extLst>
          </p:cNvPr>
          <p:cNvSpPr/>
          <p:nvPr/>
        </p:nvSpPr>
        <p:spPr>
          <a:xfrm>
            <a:off x="5526405" y="4873401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2B807-8BF5-0470-AF1C-C7D80336E61C}"/>
              </a:ext>
            </a:extLst>
          </p:cNvPr>
          <p:cNvSpPr txBox="1"/>
          <p:nvPr/>
        </p:nvSpPr>
        <p:spPr>
          <a:xfrm>
            <a:off x="5614323" y="4868767"/>
            <a:ext cx="518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额外功能</a:t>
            </a:r>
            <a:endParaRPr lang="zh-CN" altLang="en-US" sz="3600" b="1" dirty="0">
              <a:solidFill>
                <a:srgbClr val="1E64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 167">
            <a:extLst>
              <a:ext uri="{FF2B5EF4-FFF2-40B4-BE49-F238E27FC236}">
                <a16:creationId xmlns:a16="http://schemas.microsoft.com/office/drawing/2014/main" id="{76399D2F-187A-7A2E-DA80-1FE6AA594475}"/>
              </a:ext>
            </a:extLst>
          </p:cNvPr>
          <p:cNvSpPr/>
          <p:nvPr/>
        </p:nvSpPr>
        <p:spPr>
          <a:xfrm>
            <a:off x="5496070" y="1017585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EEF491-BE38-DD3C-8AAC-2521B9FF85CE}"/>
              </a:ext>
            </a:extLst>
          </p:cNvPr>
          <p:cNvSpPr txBox="1"/>
          <p:nvPr/>
        </p:nvSpPr>
        <p:spPr>
          <a:xfrm>
            <a:off x="5576715" y="993455"/>
            <a:ext cx="6064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数据流图 </a:t>
            </a:r>
            <a:r>
              <a:rPr lang="en-US" altLang="zh-CN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功能模块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39406" y="105879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管理员页面</a:t>
            </a:r>
            <a:r>
              <a:rPr lang="en-US" altLang="zh-CN" b="1" dirty="0"/>
              <a:t>-</a:t>
            </a:r>
            <a:r>
              <a:rPr lang="zh-CN" altLang="en-US" b="1" dirty="0"/>
              <a:t>学生管理页面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786DE1-BE43-337B-9D0C-A0DF29A9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01" y="1785602"/>
            <a:ext cx="8132730" cy="42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356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939406" y="105879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管理员页面</a:t>
            </a:r>
            <a:r>
              <a:rPr lang="en-US" altLang="zh-CN" b="1" dirty="0"/>
              <a:t>-</a:t>
            </a:r>
            <a:r>
              <a:rPr lang="zh-CN" altLang="en-US" b="1" dirty="0"/>
              <a:t>教师管理页面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85F933-F49B-2139-18E3-FB085B43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38" y="1697296"/>
            <a:ext cx="8501723" cy="44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749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586435" y="1039568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管理员页面</a:t>
            </a:r>
            <a:r>
              <a:rPr lang="en-US" altLang="zh-CN" b="1" dirty="0"/>
              <a:t>-</a:t>
            </a:r>
            <a:r>
              <a:rPr lang="zh-CN" altLang="en-US" b="1" dirty="0"/>
              <a:t>处理开课申请页面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D80-08B6-AE60-A58A-75940F0F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61" y="1620959"/>
            <a:ext cx="8134409" cy="43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153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 167"/>
          <p:cNvSpPr/>
          <p:nvPr/>
        </p:nvSpPr>
        <p:spPr>
          <a:xfrm rot="21360000">
            <a:off x="4185037" y="3357865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65682" y="3345165"/>
            <a:ext cx="606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技术选型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95854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技术选型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120534" y="94896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前端主要技术：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28D228-FC3A-C29D-2B89-BCA712D67AC6}"/>
              </a:ext>
            </a:extLst>
          </p:cNvPr>
          <p:cNvSpPr txBox="1"/>
          <p:nvPr/>
        </p:nvSpPr>
        <p:spPr>
          <a:xfrm>
            <a:off x="1369650" y="1530626"/>
            <a:ext cx="48045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Vue3</a:t>
            </a:r>
            <a:r>
              <a:rPr lang="zh-CN" altLang="en-US" dirty="0"/>
              <a:t>：用于接收和展示数据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Pinia</a:t>
            </a:r>
            <a:r>
              <a:rPr lang="zh-CN" altLang="en-US" dirty="0"/>
              <a:t>：状态管理工具。存储登录信息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VueRouter</a:t>
            </a:r>
            <a:r>
              <a:rPr lang="zh-CN" altLang="en-US" dirty="0"/>
              <a:t>：路由管理工具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Axios</a:t>
            </a:r>
            <a:r>
              <a:rPr lang="zh-CN" altLang="en-US" dirty="0"/>
              <a:t>：发送</a:t>
            </a:r>
            <a:r>
              <a:rPr lang="en-US" altLang="zh-CN" dirty="0"/>
              <a:t>http</a:t>
            </a:r>
            <a:r>
              <a:rPr lang="zh-CN" altLang="en-US" dirty="0"/>
              <a:t>请求，与后台交互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ElementPlus</a:t>
            </a:r>
            <a:r>
              <a:rPr lang="zh-CN" altLang="en-US" dirty="0"/>
              <a:t>：</a:t>
            </a:r>
            <a:r>
              <a:rPr lang="en-US" altLang="zh-CN" dirty="0"/>
              <a:t>UI</a:t>
            </a:r>
            <a:r>
              <a:rPr lang="zh-CN" altLang="en-US" dirty="0"/>
              <a:t>框架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Echarts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D2B5A"/>
                </a:solidFill>
                <a:effectLst/>
                <a:latin typeface="Open Sans" panose="020F0502020204030204" pitchFamily="34" charset="0"/>
              </a:rPr>
              <a:t>基于 </a:t>
            </a:r>
            <a:r>
              <a:rPr lang="en-US" altLang="zh-CN" b="0" i="0" dirty="0">
                <a:solidFill>
                  <a:srgbClr val="1D2B5A"/>
                </a:solidFill>
                <a:effectLst/>
                <a:latin typeface="Open Sans" panose="020F0502020204030204" pitchFamily="34" charset="0"/>
              </a:rPr>
              <a:t>JavaScript </a:t>
            </a:r>
            <a:r>
              <a:rPr lang="zh-CN" altLang="en-US" b="0" i="0" dirty="0">
                <a:solidFill>
                  <a:srgbClr val="1D2B5A"/>
                </a:solidFill>
                <a:effectLst/>
                <a:latin typeface="Open Sans" panose="020F0502020204030204" pitchFamily="34" charset="0"/>
              </a:rPr>
              <a:t>的开源可视化图表库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52A9A2-40F9-389A-0BE1-E3ADADAA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21" y="3479637"/>
            <a:ext cx="3079208" cy="1115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4F3153-8FD9-7A07-7A01-79D3935D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59" y="1305802"/>
            <a:ext cx="2820932" cy="14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027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技术选型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0" y="1445916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后端主要技术：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28D228-FC3A-C29D-2B89-BCA712D67AC6}"/>
              </a:ext>
            </a:extLst>
          </p:cNvPr>
          <p:cNvSpPr txBox="1"/>
          <p:nvPr/>
        </p:nvSpPr>
        <p:spPr>
          <a:xfrm>
            <a:off x="1091354" y="2505670"/>
            <a:ext cx="4214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SpringBoot2.5</a:t>
            </a:r>
            <a:r>
              <a:rPr lang="zh-CN" altLang="en-US" dirty="0"/>
              <a:t>：用于接收</a:t>
            </a:r>
            <a:r>
              <a:rPr lang="en-US" altLang="zh-CN" dirty="0"/>
              <a:t>http</a:t>
            </a:r>
            <a:r>
              <a:rPr lang="zh-CN" altLang="en-US" dirty="0"/>
              <a:t>请求和处理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MybatisPlus</a:t>
            </a:r>
            <a:r>
              <a:rPr lang="zh-CN" altLang="en-US" dirty="0"/>
              <a:t>：单表和多表查询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93BD3-05A0-AD76-A7F8-88C194C0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737" y="2307299"/>
            <a:ext cx="3284505" cy="7087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B68043-AFBA-39BC-0750-EB71CA03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097" y="3429000"/>
            <a:ext cx="1747276" cy="17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075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技术选型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数据库选型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28D228-FC3A-C29D-2B89-BCA712D67AC6}"/>
              </a:ext>
            </a:extLst>
          </p:cNvPr>
          <p:cNvSpPr txBox="1"/>
          <p:nvPr/>
        </p:nvSpPr>
        <p:spPr>
          <a:xfrm>
            <a:off x="714018" y="2505670"/>
            <a:ext cx="322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MySQL8.0</a:t>
            </a:r>
            <a:r>
              <a:rPr lang="zh-CN" altLang="en-US" dirty="0"/>
              <a:t>：存储表数据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Redis</a:t>
            </a:r>
            <a:r>
              <a:rPr lang="zh-CN" altLang="en-US" dirty="0"/>
              <a:t>：主要用来存储登录信息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89E64-C656-6457-D187-51579850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952" y="2263039"/>
            <a:ext cx="1676545" cy="11659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FC11D5-87D8-7C63-FE18-BC3B67CB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52" y="3964940"/>
            <a:ext cx="1740031" cy="7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805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5" name=" 167">
            <a:extLst>
              <a:ext uri="{FF2B5EF4-FFF2-40B4-BE49-F238E27FC236}">
                <a16:creationId xmlns:a16="http://schemas.microsoft.com/office/drawing/2014/main" id="{8D0794BA-4BE9-A2D2-D9BC-6F9381C5A329}"/>
              </a:ext>
            </a:extLst>
          </p:cNvPr>
          <p:cNvSpPr/>
          <p:nvPr/>
        </p:nvSpPr>
        <p:spPr>
          <a:xfrm>
            <a:off x="3963063" y="3128694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B150DF-70F1-E945-9CD4-05772BBB0DA0}"/>
              </a:ext>
            </a:extLst>
          </p:cNvPr>
          <p:cNvSpPr txBox="1"/>
          <p:nvPr/>
        </p:nvSpPr>
        <p:spPr>
          <a:xfrm>
            <a:off x="4034183" y="3105834"/>
            <a:ext cx="518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主要开发模块</a:t>
            </a:r>
            <a:endParaRPr lang="zh-CN" altLang="en-US" sz="3600" b="1" dirty="0">
              <a:solidFill>
                <a:srgbClr val="1E64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383793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771C65-9E7F-9330-4E53-54FDCC290A7C}"/>
              </a:ext>
            </a:extLst>
          </p:cNvPr>
          <p:cNvSpPr txBox="1"/>
          <p:nvPr/>
        </p:nvSpPr>
        <p:spPr>
          <a:xfrm>
            <a:off x="5691470" y="93131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C13C6-B0B5-BF79-7CDB-3B3915AC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50" y="1300642"/>
            <a:ext cx="3673158" cy="52125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CE079D-54F7-C997-A032-7839BA87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866" y="1948398"/>
            <a:ext cx="4252328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244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61E31B-AB2E-9D2A-6B6E-889C5732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4" y="1300642"/>
            <a:ext cx="3440906" cy="521253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E771C65-9E7F-9330-4E53-54FDCC290A7C}"/>
              </a:ext>
            </a:extLst>
          </p:cNvPr>
          <p:cNvSpPr txBox="1"/>
          <p:nvPr/>
        </p:nvSpPr>
        <p:spPr>
          <a:xfrm>
            <a:off x="5691470" y="93131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0CC8DBE-F407-D870-E0A2-B0F9104B0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3" y="1902966"/>
            <a:ext cx="4977163" cy="41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610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3" name=" 167">
            <a:extLst>
              <a:ext uri="{FF2B5EF4-FFF2-40B4-BE49-F238E27FC236}">
                <a16:creationId xmlns:a16="http://schemas.microsoft.com/office/drawing/2014/main" id="{24566FE7-2979-2724-9BBD-522E26916993}"/>
              </a:ext>
            </a:extLst>
          </p:cNvPr>
          <p:cNvSpPr/>
          <p:nvPr/>
        </p:nvSpPr>
        <p:spPr>
          <a:xfrm>
            <a:off x="3259766" y="2807970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6BF394-8C0D-845D-54F6-18B16A47187B}"/>
              </a:ext>
            </a:extLst>
          </p:cNvPr>
          <p:cNvSpPr txBox="1"/>
          <p:nvPr/>
        </p:nvSpPr>
        <p:spPr>
          <a:xfrm>
            <a:off x="3340411" y="2783840"/>
            <a:ext cx="6064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数据流图 </a:t>
            </a:r>
            <a:r>
              <a:rPr lang="en-US" altLang="zh-CN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功能模块</a:t>
            </a:r>
          </a:p>
        </p:txBody>
      </p:sp>
    </p:spTree>
    <p:extLst>
      <p:ext uri="{BB962C8B-B14F-4D97-AF65-F5344CB8AC3E}">
        <p14:creationId xmlns:p14="http://schemas.microsoft.com/office/powerpoint/2010/main" val="250353422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所用数据库表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42A431-CCB6-719B-24DD-CF50AB1C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004" y="2123491"/>
            <a:ext cx="3246862" cy="26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60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59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</a:t>
            </a:r>
            <a:r>
              <a:rPr lang="en-US" altLang="zh-CN" b="1" dirty="0"/>
              <a:t>-</a:t>
            </a:r>
            <a:r>
              <a:rPr lang="zh-CN" altLang="en-US" b="1" dirty="0"/>
              <a:t>登录表单校验 </a:t>
            </a:r>
            <a:r>
              <a:rPr lang="en-US" altLang="zh-CN" b="1" dirty="0"/>
              <a:t>+ </a:t>
            </a:r>
            <a:r>
              <a:rPr lang="zh-CN" altLang="en-US" b="1" dirty="0"/>
              <a:t>接收</a:t>
            </a:r>
            <a:r>
              <a:rPr lang="en-US" altLang="zh-CN" b="1" dirty="0"/>
              <a:t>token</a:t>
            </a:r>
            <a:r>
              <a:rPr lang="zh-CN" altLang="en-US" b="1" dirty="0"/>
              <a:t>存储本地 </a:t>
            </a:r>
            <a:r>
              <a:rPr lang="en-US" altLang="zh-CN" b="1" dirty="0"/>
              <a:t>+ </a:t>
            </a:r>
            <a:r>
              <a:rPr lang="zh-CN" altLang="en-US" b="1" dirty="0"/>
              <a:t>路由前置守卫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05DB44-78EA-9390-06F8-8676E507199C}"/>
              </a:ext>
            </a:extLst>
          </p:cNvPr>
          <p:cNvSpPr txBox="1"/>
          <p:nvPr/>
        </p:nvSpPr>
        <p:spPr>
          <a:xfrm>
            <a:off x="120534" y="1389699"/>
            <a:ext cx="2720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①登录表单校验</a:t>
            </a:r>
            <a:br>
              <a:rPr lang="en-US" altLang="zh-CN" dirty="0"/>
            </a:br>
            <a:r>
              <a:rPr lang="en-US" altLang="zh-CN" dirty="0"/>
              <a:t>1. </a:t>
            </a:r>
            <a:r>
              <a:rPr lang="zh-CN" altLang="en-US" dirty="0"/>
              <a:t>校验输入数据是否合法</a:t>
            </a:r>
            <a:br>
              <a:rPr lang="en-US" altLang="zh-CN" dirty="0"/>
            </a:br>
            <a:r>
              <a:rPr lang="en-US" altLang="zh-CN" dirty="0"/>
              <a:t>2. </a:t>
            </a:r>
            <a:r>
              <a:rPr lang="zh-CN" altLang="en-US" dirty="0"/>
              <a:t>判断登录用户类型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A4A3E-B41C-40BA-F0C1-28667124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" y="2320945"/>
            <a:ext cx="4791853" cy="45698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8C8BA1-B2D5-9A2D-1E9A-70478E306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69" y="3457596"/>
            <a:ext cx="5776461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672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59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</a:t>
            </a:r>
            <a:r>
              <a:rPr lang="en-US" altLang="zh-CN" b="1" dirty="0"/>
              <a:t>-</a:t>
            </a:r>
            <a:r>
              <a:rPr lang="zh-CN" altLang="en-US" b="1" dirty="0"/>
              <a:t>登录表单校验 </a:t>
            </a:r>
            <a:r>
              <a:rPr lang="en-US" altLang="zh-CN" b="1" dirty="0"/>
              <a:t>+ </a:t>
            </a:r>
            <a:r>
              <a:rPr lang="zh-CN" altLang="en-US" b="1" dirty="0"/>
              <a:t>接收</a:t>
            </a:r>
            <a:r>
              <a:rPr lang="en-US" altLang="zh-CN" b="1" dirty="0"/>
              <a:t>token</a:t>
            </a:r>
            <a:r>
              <a:rPr lang="zh-CN" altLang="en-US" b="1" dirty="0"/>
              <a:t>存储本地 </a:t>
            </a:r>
            <a:r>
              <a:rPr lang="en-US" altLang="zh-CN" b="1" dirty="0"/>
              <a:t>+ </a:t>
            </a:r>
            <a:r>
              <a:rPr lang="zh-CN" altLang="en-US" b="1" dirty="0"/>
              <a:t>路由前置守卫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05DB44-78EA-9390-06F8-8676E507199C}"/>
              </a:ext>
            </a:extLst>
          </p:cNvPr>
          <p:cNvSpPr txBox="1"/>
          <p:nvPr/>
        </p:nvSpPr>
        <p:spPr>
          <a:xfrm>
            <a:off x="120534" y="1389699"/>
            <a:ext cx="368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②接收</a:t>
            </a:r>
            <a:r>
              <a:rPr lang="en-US" altLang="zh-CN" dirty="0"/>
              <a:t>token</a:t>
            </a:r>
            <a:r>
              <a:rPr lang="zh-CN" altLang="en-US" dirty="0"/>
              <a:t>存储在本地</a:t>
            </a:r>
            <a:r>
              <a:rPr lang="en-US" altLang="zh-CN" dirty="0" err="1"/>
              <a:t>localstorage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ED57C-0992-1DA4-8E8B-40973BF5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2" y="1857139"/>
            <a:ext cx="4744139" cy="14250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5478EA-1D73-C13F-0A1C-9DB39CC5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52" y="3422653"/>
            <a:ext cx="4647210" cy="30597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E03C06-FCC0-B3A3-6CB4-8F620EA8FA28}"/>
              </a:ext>
            </a:extLst>
          </p:cNvPr>
          <p:cNvSpPr txBox="1"/>
          <p:nvPr/>
        </p:nvSpPr>
        <p:spPr>
          <a:xfrm>
            <a:off x="5828068" y="1288924"/>
            <a:ext cx="5631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③配置路由前置守卫</a:t>
            </a:r>
            <a:br>
              <a:rPr lang="en-US" altLang="zh-CN" dirty="0"/>
            </a:br>
            <a:r>
              <a:rPr lang="zh-CN" altLang="en-US" dirty="0"/>
              <a:t>即把访问非登录页，该访问页需要</a:t>
            </a:r>
            <a:r>
              <a:rPr lang="en-US" altLang="zh-CN" dirty="0"/>
              <a:t>token</a:t>
            </a:r>
            <a:r>
              <a:rPr lang="zh-CN" altLang="en-US" dirty="0"/>
              <a:t>权限的页面</a:t>
            </a:r>
            <a:br>
              <a:rPr lang="en-US" altLang="zh-CN" dirty="0"/>
            </a:br>
            <a:r>
              <a:rPr lang="zh-CN" altLang="en-US" dirty="0"/>
              <a:t>进行拦截校验。有</a:t>
            </a:r>
            <a:r>
              <a:rPr lang="en-US" altLang="zh-CN" dirty="0"/>
              <a:t>token</a:t>
            </a:r>
            <a:r>
              <a:rPr lang="zh-CN" altLang="en-US" dirty="0"/>
              <a:t>放行，无</a:t>
            </a:r>
            <a:r>
              <a:rPr lang="en-US" altLang="zh-CN" dirty="0"/>
              <a:t>token</a:t>
            </a:r>
            <a:r>
              <a:rPr lang="zh-CN" altLang="en-US" dirty="0"/>
              <a:t>直接拦回登录页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4BA6BDE-8D9A-1926-1F63-6C1FF39C8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329" y="2282140"/>
            <a:ext cx="5217097" cy="42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92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-</a:t>
            </a:r>
            <a:r>
              <a:rPr lang="zh-CN" altLang="en-US" b="1" dirty="0"/>
              <a:t>响应登录请求 </a:t>
            </a:r>
            <a:r>
              <a:rPr lang="en-US" altLang="zh-CN" b="1" dirty="0"/>
              <a:t>+ </a:t>
            </a:r>
            <a:r>
              <a:rPr lang="zh-CN" altLang="en-US" b="1" dirty="0"/>
              <a:t>双重登录拦截器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C61E00-8183-D7F5-9998-335C772C00BA}"/>
              </a:ext>
            </a:extLst>
          </p:cNvPr>
          <p:cNvSpPr txBox="1"/>
          <p:nvPr/>
        </p:nvSpPr>
        <p:spPr>
          <a:xfrm>
            <a:off x="576470" y="18685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①响应登录请求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7B1059-A5A4-33E5-72A9-E1D3E4E3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0" y="2581880"/>
            <a:ext cx="4559530" cy="29045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9A51D01-7F6F-BBD2-0C67-0CD84C491F1C}"/>
              </a:ext>
            </a:extLst>
          </p:cNvPr>
          <p:cNvSpPr txBox="1"/>
          <p:nvPr/>
        </p:nvSpPr>
        <p:spPr>
          <a:xfrm>
            <a:off x="5565688" y="1868557"/>
            <a:ext cx="6627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②去数据库查数据。无数据，直接返回错误信息。</a:t>
            </a:r>
            <a:br>
              <a:rPr lang="en-US" altLang="zh-CN" dirty="0"/>
            </a:br>
            <a:r>
              <a:rPr lang="zh-CN" altLang="en-US" dirty="0"/>
              <a:t>有数据，用</a:t>
            </a:r>
            <a:r>
              <a:rPr lang="en-US" altLang="zh-CN" dirty="0"/>
              <a:t>UUID</a:t>
            </a:r>
            <a:r>
              <a:rPr lang="zh-CN" altLang="en-US" dirty="0"/>
              <a:t>生成</a:t>
            </a:r>
            <a:r>
              <a:rPr lang="en-US" altLang="zh-CN" dirty="0"/>
              <a:t>token</a:t>
            </a:r>
            <a:r>
              <a:rPr lang="zh-CN" altLang="en-US" dirty="0"/>
              <a:t>，把用户信息存入</a:t>
            </a:r>
            <a:r>
              <a:rPr lang="en-US" altLang="zh-CN" dirty="0"/>
              <a:t>Redis</a:t>
            </a:r>
            <a:r>
              <a:rPr lang="zh-CN" altLang="en-US" dirty="0"/>
              <a:t>一份，把</a:t>
            </a:r>
            <a:r>
              <a:rPr lang="en-US" altLang="zh-CN" dirty="0"/>
              <a:t>token</a:t>
            </a:r>
            <a:br>
              <a:rPr lang="en-US" altLang="zh-CN" dirty="0"/>
            </a:br>
            <a:r>
              <a:rPr lang="zh-CN" altLang="en-US" dirty="0"/>
              <a:t>返回给前端保存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F3FFEBB-5E64-C3B1-BE60-802C142D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22" y="2811918"/>
            <a:ext cx="6166448" cy="34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3633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-</a:t>
            </a:r>
            <a:r>
              <a:rPr lang="zh-CN" altLang="en-US" b="1" dirty="0"/>
              <a:t>响应登录请求 </a:t>
            </a:r>
            <a:r>
              <a:rPr lang="en-US" altLang="zh-CN" b="1" dirty="0"/>
              <a:t>+ </a:t>
            </a:r>
            <a:r>
              <a:rPr lang="zh-CN" altLang="en-US" b="1" dirty="0"/>
              <a:t>双重拦截器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EE91E-DEB5-8276-1DC2-ADFB5EBC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" y="2214358"/>
            <a:ext cx="5685909" cy="34636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0436EA-9BCF-17C3-DF84-363A43E9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39" y="2236063"/>
            <a:ext cx="5510472" cy="34419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64CA1EB-2CAB-073E-BE6B-C5EC460802FB}"/>
              </a:ext>
            </a:extLst>
          </p:cNvPr>
          <p:cNvSpPr txBox="1"/>
          <p:nvPr/>
        </p:nvSpPr>
        <p:spPr>
          <a:xfrm>
            <a:off x="7881731" y="17159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拦截器配置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10D2E4-60E6-808D-9FED-8BACCCA18375}"/>
              </a:ext>
            </a:extLst>
          </p:cNvPr>
          <p:cNvSpPr txBox="1"/>
          <p:nvPr/>
        </p:nvSpPr>
        <p:spPr>
          <a:xfrm>
            <a:off x="241069" y="1634678"/>
            <a:ext cx="601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功能实现：用户需登录后才能操作 </a:t>
            </a:r>
            <a:r>
              <a:rPr lang="en-US" altLang="zh-CN" dirty="0"/>
              <a:t>+ </a:t>
            </a:r>
            <a:r>
              <a:rPr lang="zh-CN" altLang="en-US" dirty="0"/>
              <a:t>不断刷新</a:t>
            </a:r>
            <a:r>
              <a:rPr lang="en-US" altLang="zh-CN" dirty="0"/>
              <a:t>token</a:t>
            </a:r>
            <a:r>
              <a:rPr lang="zh-CN" altLang="en-US" dirty="0"/>
              <a:t>有效期</a:t>
            </a:r>
            <a:br>
              <a:rPr lang="en-US" altLang="zh-CN" dirty="0"/>
            </a:br>
            <a:r>
              <a:rPr lang="zh-CN" altLang="en-US" dirty="0"/>
              <a:t>避免用户使用时，</a:t>
            </a:r>
            <a:r>
              <a:rPr lang="en-US" altLang="zh-CN" dirty="0"/>
              <a:t>token</a:t>
            </a:r>
            <a:r>
              <a:rPr lang="zh-CN" altLang="en-US" dirty="0"/>
              <a:t>失效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9417587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选课模块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428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前端：从</a:t>
            </a:r>
            <a:r>
              <a:rPr lang="en-US" altLang="zh-CN" b="1" dirty="0"/>
              <a:t>course</a:t>
            </a:r>
            <a:r>
              <a:rPr lang="zh-CN" altLang="en-US" b="1" dirty="0"/>
              <a:t>表中查询课程 </a:t>
            </a:r>
            <a:r>
              <a:rPr lang="en-US" altLang="zh-CN" b="1" dirty="0"/>
              <a:t>+ </a:t>
            </a:r>
            <a:r>
              <a:rPr lang="zh-CN" altLang="en-US" b="1" dirty="0"/>
              <a:t>选课请求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EF89BB-C22E-F219-6FBE-89265951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7" y="1993754"/>
            <a:ext cx="4099915" cy="823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D4BD10-A502-C603-800E-92F388C51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7" y="3107201"/>
            <a:ext cx="3574530" cy="36342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ACA0F8-B48F-A45D-C3ED-CCBBBA953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549" y="1877146"/>
            <a:ext cx="4920012" cy="34601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521945-78EF-D061-C57C-C3605EA738C7}"/>
              </a:ext>
            </a:extLst>
          </p:cNvPr>
          <p:cNvSpPr txBox="1"/>
          <p:nvPr/>
        </p:nvSpPr>
        <p:spPr>
          <a:xfrm>
            <a:off x="431473" y="15819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查询课程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74D8B3-014D-5CE1-548E-A28E2E33F2BA}"/>
              </a:ext>
            </a:extLst>
          </p:cNvPr>
          <p:cNvSpPr txBox="1"/>
          <p:nvPr/>
        </p:nvSpPr>
        <p:spPr>
          <a:xfrm>
            <a:off x="7931229" y="13972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选课请求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1FFD16C-BA39-24D4-BAFD-19073FB46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549" y="5463512"/>
            <a:ext cx="4099915" cy="1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3769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选课模块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后端：查询课程接口 </a:t>
            </a:r>
            <a:r>
              <a:rPr lang="en-US" altLang="zh-CN" b="1" dirty="0"/>
              <a:t>+ </a:t>
            </a:r>
            <a:r>
              <a:rPr lang="zh-CN" altLang="en-US" b="1" dirty="0"/>
              <a:t>处理选课请求接口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521945-78EF-D061-C57C-C3605EA738C7}"/>
              </a:ext>
            </a:extLst>
          </p:cNvPr>
          <p:cNvSpPr txBox="1"/>
          <p:nvPr/>
        </p:nvSpPr>
        <p:spPr>
          <a:xfrm>
            <a:off x="431473" y="15819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查询课程接口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D8D388-A2A7-7C80-9D9B-1F967FA4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8" y="1766582"/>
            <a:ext cx="6700861" cy="4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2943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选课模块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后端：查询课程接口 </a:t>
            </a:r>
            <a:r>
              <a:rPr lang="en-US" altLang="zh-CN" b="1" dirty="0"/>
              <a:t>+ </a:t>
            </a:r>
            <a:r>
              <a:rPr lang="zh-CN" altLang="en-US" b="1" dirty="0"/>
              <a:t>处理选课请求接口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521945-78EF-D061-C57C-C3605EA738C7}"/>
              </a:ext>
            </a:extLst>
          </p:cNvPr>
          <p:cNvSpPr txBox="1"/>
          <p:nvPr/>
        </p:nvSpPr>
        <p:spPr>
          <a:xfrm>
            <a:off x="431473" y="1581916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处理选课请求接口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校验①：</a:t>
            </a:r>
            <a:br>
              <a:rPr lang="en-US" altLang="zh-CN" dirty="0"/>
            </a:br>
            <a:r>
              <a:rPr lang="zh-CN" altLang="en-US" dirty="0"/>
              <a:t>判断传递过来的数据</a:t>
            </a:r>
            <a:br>
              <a:rPr lang="en-US" altLang="zh-CN" dirty="0"/>
            </a:br>
            <a:r>
              <a:rPr lang="zh-CN" altLang="en-US" dirty="0"/>
              <a:t>是否合法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421454-B4AB-6BC5-D8E2-EDF9AB8E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95" y="2104383"/>
            <a:ext cx="6257488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9550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选课模块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后端：查询课程接口 </a:t>
            </a:r>
            <a:r>
              <a:rPr lang="en-US" altLang="zh-CN" b="1" dirty="0"/>
              <a:t>+ </a:t>
            </a:r>
            <a:r>
              <a:rPr lang="zh-CN" altLang="en-US" b="1" dirty="0"/>
              <a:t>处理选课请求接口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521945-78EF-D061-C57C-C3605EA738C7}"/>
              </a:ext>
            </a:extLst>
          </p:cNvPr>
          <p:cNvSpPr txBox="1"/>
          <p:nvPr/>
        </p:nvSpPr>
        <p:spPr>
          <a:xfrm>
            <a:off x="431473" y="1581916"/>
            <a:ext cx="22621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处理选课请求接口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校验②</a:t>
            </a:r>
            <a:br>
              <a:rPr lang="en-US" altLang="zh-CN" dirty="0"/>
            </a:br>
            <a:r>
              <a:rPr lang="zh-CN" altLang="en-US" dirty="0"/>
              <a:t>对所选课程与</a:t>
            </a:r>
            <a:br>
              <a:rPr lang="en-US" altLang="zh-CN" dirty="0"/>
            </a:br>
            <a:r>
              <a:rPr lang="zh-CN" altLang="en-US" dirty="0"/>
              <a:t>已选课程的时间</a:t>
            </a:r>
            <a:br>
              <a:rPr lang="en-US" altLang="zh-CN" dirty="0"/>
            </a:br>
            <a:r>
              <a:rPr lang="zh-CN" altLang="en-US" dirty="0"/>
              <a:t>进行比较，</a:t>
            </a:r>
            <a:br>
              <a:rPr lang="en-US" altLang="zh-CN" dirty="0"/>
            </a:br>
            <a:r>
              <a:rPr lang="zh-CN" altLang="en-US" dirty="0"/>
              <a:t>有冲突的也不通过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校验③</a:t>
            </a:r>
            <a:br>
              <a:rPr lang="en-US" altLang="zh-CN" dirty="0"/>
            </a:br>
            <a:r>
              <a:rPr lang="zh-CN" altLang="en-US" dirty="0"/>
              <a:t>校验所选是否超过了</a:t>
            </a:r>
            <a:br>
              <a:rPr lang="en-US" altLang="zh-CN" dirty="0"/>
            </a:br>
            <a:r>
              <a:rPr lang="zh-CN" altLang="en-US" dirty="0"/>
              <a:t>毕业要求学分，</a:t>
            </a:r>
            <a:br>
              <a:rPr lang="en-US" altLang="zh-CN" dirty="0"/>
            </a:br>
            <a:r>
              <a:rPr lang="zh-CN" altLang="en-US" dirty="0"/>
              <a:t>超过了也不通过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0BCE44-0FB3-80AB-DB52-81364105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8" y="2310867"/>
            <a:ext cx="8474280" cy="39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941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选课模块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41817" y="93131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后端：查询课程接口 </a:t>
            </a:r>
            <a:r>
              <a:rPr lang="en-US" altLang="zh-CN" b="1" dirty="0"/>
              <a:t>+ </a:t>
            </a:r>
            <a:r>
              <a:rPr lang="zh-CN" altLang="en-US" b="1" dirty="0"/>
              <a:t>处理选课请求接口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521945-78EF-D061-C57C-C3605EA738C7}"/>
              </a:ext>
            </a:extLst>
          </p:cNvPr>
          <p:cNvSpPr txBox="1"/>
          <p:nvPr/>
        </p:nvSpPr>
        <p:spPr>
          <a:xfrm>
            <a:off x="431473" y="1581916"/>
            <a:ext cx="34163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处理选课请求接口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1.4</a:t>
            </a:r>
            <a:r>
              <a:rPr lang="zh-CN" altLang="en-US" dirty="0"/>
              <a:t>并发保护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因为可能存在多个学生</a:t>
            </a:r>
            <a:br>
              <a:rPr lang="en-US" altLang="zh-CN" dirty="0"/>
            </a:br>
            <a:r>
              <a:rPr lang="zh-CN" altLang="en-US" dirty="0"/>
              <a:t>选同一门课，在选课时就有可能</a:t>
            </a:r>
            <a:br>
              <a:rPr lang="en-US" altLang="zh-CN" dirty="0"/>
            </a:br>
            <a:r>
              <a:rPr lang="zh-CN" altLang="en-US" dirty="0"/>
              <a:t>超过最大课程容量。因此加上</a:t>
            </a:r>
            <a:br>
              <a:rPr lang="en-US" altLang="zh-CN" dirty="0"/>
            </a:br>
            <a:r>
              <a:rPr lang="zh-CN" altLang="en-US" dirty="0"/>
              <a:t>互斥锁进行并发保护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最后拿到锁的用户更新</a:t>
            </a:r>
            <a:r>
              <a:rPr lang="en-US" altLang="zh-CN" dirty="0"/>
              <a:t>Course</a:t>
            </a:r>
            <a:br>
              <a:rPr lang="en-US" altLang="zh-CN" dirty="0"/>
            </a:br>
            <a:r>
              <a:rPr lang="zh-CN" altLang="en-US" dirty="0"/>
              <a:t>表</a:t>
            </a:r>
            <a:r>
              <a:rPr lang="en-US" altLang="zh-CN" dirty="0"/>
              <a:t>(</a:t>
            </a:r>
            <a:r>
              <a:rPr lang="zh-CN" altLang="en-US" dirty="0"/>
              <a:t>选课人数字段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 err="1"/>
              <a:t>Cst</a:t>
            </a:r>
            <a:r>
              <a:rPr lang="zh-CN" altLang="en-US" dirty="0"/>
              <a:t>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B0B82C-E6A3-6FEF-1917-4BABF8AB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606" y="1581916"/>
            <a:ext cx="7310995" cy="44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33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117965" y="0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518395-8709-2993-4633-29914D887665}"/>
              </a:ext>
            </a:extLst>
          </p:cNvPr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数据流图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A79850-1BCD-B09C-446B-30BBE62DA3EB}"/>
              </a:ext>
            </a:extLst>
          </p:cNvPr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BF665-F4C2-190A-7AF0-5D5B076C8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3" y="742691"/>
            <a:ext cx="7435650" cy="619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08906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前端：学生</a:t>
            </a:r>
            <a:r>
              <a:rPr lang="en-US" altLang="zh-CN" b="1" dirty="0"/>
              <a:t>-</a:t>
            </a:r>
            <a:r>
              <a:rPr lang="zh-CN" altLang="en-US" b="1" dirty="0"/>
              <a:t>通过已选课程页面可以查询出来自己课程成绩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2CF9E-DCEA-4AB4-419F-48BE4CB1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2" y="1384588"/>
            <a:ext cx="5203120" cy="50901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F6A090-4F0D-5F7C-33A4-222CE917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53" y="1473061"/>
            <a:ext cx="5159187" cy="8611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8BABDA-65C0-3F23-1B54-3A97C780A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239" y="3149540"/>
            <a:ext cx="5324260" cy="16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97006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后端：学生查询已选课程接口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D3D329-054E-5E5E-38CA-A69F6AF0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" y="1696052"/>
            <a:ext cx="5395683" cy="33378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46C9A6-B8D3-ABDE-21F4-49D29E11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36" y="1146028"/>
            <a:ext cx="5690258" cy="49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1419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后端：学生查询已选课程接口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875F9-0555-09AA-AC40-049A5BB1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52" y="2225592"/>
            <a:ext cx="6156774" cy="39966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949AB5-603E-D310-0B24-C8A8081F07D8}"/>
              </a:ext>
            </a:extLst>
          </p:cNvPr>
          <p:cNvSpPr txBox="1"/>
          <p:nvPr/>
        </p:nvSpPr>
        <p:spPr>
          <a:xfrm>
            <a:off x="190102" y="145131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把已经有得分的课程放在最前面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C480BD-6A76-2DEB-FBA9-F8A547295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667" y="2006555"/>
            <a:ext cx="2877515" cy="43653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4397BA-6174-635C-E061-22253AD4FD07}"/>
              </a:ext>
            </a:extLst>
          </p:cNvPr>
          <p:cNvSpPr txBox="1"/>
          <p:nvPr/>
        </p:nvSpPr>
        <p:spPr>
          <a:xfrm>
            <a:off x="7650512" y="1342870"/>
            <a:ext cx="13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数据展示</a:t>
            </a:r>
            <a:r>
              <a:rPr lang="en-US" altLang="zh-CN" dirty="0"/>
              <a:t>VO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54868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前端：教师查询未打分的课程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2380531-D28A-BFB0-030C-52C35653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1814283"/>
            <a:ext cx="5581036" cy="30658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B7ACD31-0D7F-742A-FF4E-B3C2C8CC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163" y="1844100"/>
            <a:ext cx="5578323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4093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前端：教师进行打分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2A6CC-C22E-674C-9093-AFB5598EEB7D}"/>
              </a:ext>
            </a:extLst>
          </p:cNvPr>
          <p:cNvSpPr txBox="1"/>
          <p:nvPr/>
        </p:nvSpPr>
        <p:spPr>
          <a:xfrm>
            <a:off x="319317" y="17937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打分对话框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7C0C51-BAB2-BD50-B474-42937971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2487837"/>
            <a:ext cx="6060537" cy="32538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474E80-1F82-D0CA-C10A-FABB90B4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83" y="1562335"/>
            <a:ext cx="4429439" cy="48755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53E856-9B7A-D151-93FE-A1597DD0CF69}"/>
              </a:ext>
            </a:extLst>
          </p:cNvPr>
          <p:cNvSpPr txBox="1"/>
          <p:nvPr/>
        </p:nvSpPr>
        <p:spPr>
          <a:xfrm>
            <a:off x="6761045" y="923775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打分前对分数的校验。不能超过满分，不能为</a:t>
            </a:r>
            <a:br>
              <a:rPr lang="en-US" altLang="zh-CN" dirty="0"/>
            </a:br>
            <a:r>
              <a:rPr lang="zh-CN" altLang="en-US" dirty="0"/>
              <a:t>负数或小数</a:t>
            </a:r>
          </a:p>
        </p:txBody>
      </p:sp>
    </p:spTree>
    <p:extLst>
      <p:ext uri="{BB962C8B-B14F-4D97-AF65-F5344CB8AC3E}">
        <p14:creationId xmlns:p14="http://schemas.microsoft.com/office/powerpoint/2010/main" val="199237268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前端：教师进行打分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2A6CC-C22E-674C-9093-AFB5598EEB7D}"/>
              </a:ext>
            </a:extLst>
          </p:cNvPr>
          <p:cNvSpPr txBox="1"/>
          <p:nvPr/>
        </p:nvSpPr>
        <p:spPr>
          <a:xfrm>
            <a:off x="241069" y="14042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①打分对话框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7C0C51-BAB2-BD50-B474-42937971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" y="1773599"/>
            <a:ext cx="4789396" cy="2571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474E80-1F82-D0CA-C10A-FABB90B4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83" y="1562335"/>
            <a:ext cx="3318453" cy="36526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53E856-9B7A-D151-93FE-A1597DD0CF69}"/>
              </a:ext>
            </a:extLst>
          </p:cNvPr>
          <p:cNvSpPr txBox="1"/>
          <p:nvPr/>
        </p:nvSpPr>
        <p:spPr>
          <a:xfrm>
            <a:off x="6761045" y="923775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②打分前对分数的校验。不能超过满分，不能为</a:t>
            </a:r>
            <a:br>
              <a:rPr lang="en-US" altLang="zh-CN" dirty="0"/>
            </a:br>
            <a:r>
              <a:rPr lang="zh-CN" altLang="en-US" dirty="0"/>
              <a:t>负数或小数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C541ED-E640-56BC-0315-B4DDCF1C2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35" y="4689470"/>
            <a:ext cx="3869991" cy="18628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1C98CA-6BFC-37B6-5A8D-FDDAF0422894}"/>
              </a:ext>
            </a:extLst>
          </p:cNvPr>
          <p:cNvSpPr txBox="1"/>
          <p:nvPr/>
        </p:nvSpPr>
        <p:spPr>
          <a:xfrm>
            <a:off x="1025899" y="5417291"/>
            <a:ext cx="179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③进行打分操作</a:t>
            </a:r>
          </a:p>
        </p:txBody>
      </p:sp>
    </p:spTree>
    <p:extLst>
      <p:ext uri="{BB962C8B-B14F-4D97-AF65-F5344CB8AC3E}">
        <p14:creationId xmlns:p14="http://schemas.microsoft.com/office/powerpoint/2010/main" val="3967559841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后端：教师查询未打分课程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037DCD-F4FA-4987-DB8C-74AD23F8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0" y="1336359"/>
            <a:ext cx="3815362" cy="19016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BFD7DE-B637-F63E-B9D0-1F1757C10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591" y="1300877"/>
            <a:ext cx="8366773" cy="382771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C69B815-6C82-F036-875A-3A310DD8FB11}"/>
              </a:ext>
            </a:extLst>
          </p:cNvPr>
          <p:cNvSpPr txBox="1"/>
          <p:nvPr/>
        </p:nvSpPr>
        <p:spPr>
          <a:xfrm>
            <a:off x="6144722" y="931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连表查询</a:t>
            </a:r>
          </a:p>
        </p:txBody>
      </p:sp>
    </p:spTree>
    <p:extLst>
      <p:ext uri="{BB962C8B-B14F-4D97-AF65-F5344CB8AC3E}">
        <p14:creationId xmlns:p14="http://schemas.microsoft.com/office/powerpoint/2010/main" val="2914026328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打分模块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后端：更新</a:t>
            </a:r>
            <a:r>
              <a:rPr lang="en-US" altLang="zh-CN" b="1" dirty="0" err="1"/>
              <a:t>cst</a:t>
            </a:r>
            <a:r>
              <a:rPr lang="zh-CN" altLang="en-US" b="1" dirty="0"/>
              <a:t>表分数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18578-4711-C289-73AA-A2E93564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34" y="2151452"/>
            <a:ext cx="5787061" cy="35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37199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692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前端：学生请假查询功能，即查出来自己选择的课，以及请假信息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15140-E3DB-B207-E2DF-080ACC68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0" y="1720846"/>
            <a:ext cx="4957096" cy="4510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4209BC-83CB-B213-F4FB-136E270D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27" y="1793037"/>
            <a:ext cx="5456810" cy="23416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C6DB64F-91F7-B7D9-F862-DD5F2EB77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484" y="4740307"/>
            <a:ext cx="4957096" cy="12472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D5C114-5C10-7D5F-E824-B47A253B631C}"/>
              </a:ext>
            </a:extLst>
          </p:cNvPr>
          <p:cNvSpPr txBox="1"/>
          <p:nvPr/>
        </p:nvSpPr>
        <p:spPr>
          <a:xfrm>
            <a:off x="1673073" y="13261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渲染数据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BA50A7-7BF3-57B0-4F83-01AD3161F731}"/>
              </a:ext>
            </a:extLst>
          </p:cNvPr>
          <p:cNvSpPr txBox="1"/>
          <p:nvPr/>
        </p:nvSpPr>
        <p:spPr>
          <a:xfrm>
            <a:off x="7333441" y="1300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渲染数据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F26F82-561F-35A3-82A0-2F340A5F3586}"/>
              </a:ext>
            </a:extLst>
          </p:cNvPr>
          <p:cNvSpPr txBox="1"/>
          <p:nvPr/>
        </p:nvSpPr>
        <p:spPr>
          <a:xfrm>
            <a:off x="6993836" y="43457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发起请求，获得列表</a:t>
            </a:r>
          </a:p>
        </p:txBody>
      </p:sp>
    </p:spTree>
    <p:extLst>
      <p:ext uri="{BB962C8B-B14F-4D97-AF65-F5344CB8AC3E}">
        <p14:creationId xmlns:p14="http://schemas.microsoft.com/office/powerpoint/2010/main" val="473427027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553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前端：学生可以申请请假，撤销请假申请，两种选择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D5C114-5C10-7D5F-E824-B47A253B631C}"/>
              </a:ext>
            </a:extLst>
          </p:cNvPr>
          <p:cNvSpPr txBox="1"/>
          <p:nvPr/>
        </p:nvSpPr>
        <p:spPr>
          <a:xfrm>
            <a:off x="868004" y="1500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①申请请假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58040B-C779-CCB6-AFB6-31CA1E9B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2046413"/>
            <a:ext cx="6835732" cy="9983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739D30-7228-EF6E-FCB4-3A262A44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13" y="3214549"/>
            <a:ext cx="3312389" cy="34204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F5CDC6D-B806-6EE8-4416-8981B0E13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52" y="1360499"/>
            <a:ext cx="4465169" cy="292923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6EE6C8B-3B82-3EC3-5BD5-431F7ED822F6}"/>
              </a:ext>
            </a:extLst>
          </p:cNvPr>
          <p:cNvSpPr txBox="1"/>
          <p:nvPr/>
        </p:nvSpPr>
        <p:spPr>
          <a:xfrm>
            <a:off x="120534" y="41050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②数据渲染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15BD74-AC69-5380-4B72-833AB95B6C02}"/>
              </a:ext>
            </a:extLst>
          </p:cNvPr>
          <p:cNvSpPr txBox="1"/>
          <p:nvPr/>
        </p:nvSpPr>
        <p:spPr>
          <a:xfrm>
            <a:off x="5919231" y="38132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③表单校验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283D6D7-7E38-856B-2A65-7218433DA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563" y="4701142"/>
            <a:ext cx="3596952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8249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ACF193-6D32-84D1-1DE2-E7FA12FC45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90" y="2079762"/>
            <a:ext cx="7594531" cy="36337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518395-8709-2993-4633-29914D887665}"/>
              </a:ext>
            </a:extLst>
          </p:cNvPr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软件结构图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A79850-1BCD-B09C-446B-30BBE62DA3EB}"/>
              </a:ext>
            </a:extLst>
          </p:cNvPr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507886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553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前端：学生可以申请请假，撤销请假申请，两种选择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D5C114-5C10-7D5F-E824-B47A253B631C}"/>
              </a:ext>
            </a:extLst>
          </p:cNvPr>
          <p:cNvSpPr txBox="1"/>
          <p:nvPr/>
        </p:nvSpPr>
        <p:spPr>
          <a:xfrm>
            <a:off x="868004" y="1500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①撤销请假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A3296-AB58-E0C3-9862-B960DB34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9" y="2086599"/>
            <a:ext cx="5364601" cy="8269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C58F34-03D8-431F-A359-822C9434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400" y="2086599"/>
            <a:ext cx="5130334" cy="40814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5F969F-7C78-9FFE-76B2-0307D4C07E7B}"/>
              </a:ext>
            </a:extLst>
          </p:cNvPr>
          <p:cNvSpPr txBox="1"/>
          <p:nvPr/>
        </p:nvSpPr>
        <p:spPr>
          <a:xfrm>
            <a:off x="8008464" y="1487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②请求发送</a:t>
            </a:r>
          </a:p>
        </p:txBody>
      </p:sp>
    </p:spTree>
    <p:extLst>
      <p:ext uri="{BB962C8B-B14F-4D97-AF65-F5344CB8AC3E}">
        <p14:creationId xmlns:p14="http://schemas.microsoft.com/office/powerpoint/2010/main" val="456030294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后端：学生处理请假查询请求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BA72A-1501-07F5-6C50-6BB4383C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69" y="1745736"/>
            <a:ext cx="5698867" cy="15722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33BA5B-E78F-A711-D81C-F6877132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758" y="3842899"/>
            <a:ext cx="6727487" cy="20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7926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后端：学生申请请假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A6B2B1-A3EC-5C82-BDBE-A98B5D5B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35" y="1811545"/>
            <a:ext cx="8349792" cy="33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9202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后端：学生撤销请假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45E538-1423-76A1-9624-E663C42F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33" y="1712502"/>
            <a:ext cx="5662699" cy="38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0064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前端：教师查询出请假请求展示，操作：批准</a:t>
            </a:r>
            <a:r>
              <a:rPr lang="en-US" altLang="zh-CN" b="1" dirty="0"/>
              <a:t>/</a:t>
            </a:r>
            <a:r>
              <a:rPr lang="zh-CN" altLang="en-US" b="1" dirty="0"/>
              <a:t>驳回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0C250-43EF-07BB-7072-73CBF9EC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1" y="2522141"/>
            <a:ext cx="6096528" cy="18137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2AF691-9BC8-D100-5075-3B2257526315}"/>
              </a:ext>
            </a:extLst>
          </p:cNvPr>
          <p:cNvSpPr txBox="1"/>
          <p:nvPr/>
        </p:nvSpPr>
        <p:spPr>
          <a:xfrm>
            <a:off x="526774" y="1922590"/>
            <a:ext cx="377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①得到请假列表，即</a:t>
            </a:r>
            <a:r>
              <a:rPr lang="en-US" altLang="zh-CN" dirty="0" err="1"/>
              <a:t>leave_status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C1E399-C9DA-3B5F-97F9-A0C44A6CD085}"/>
              </a:ext>
            </a:extLst>
          </p:cNvPr>
          <p:cNvSpPr txBox="1"/>
          <p:nvPr/>
        </p:nvSpPr>
        <p:spPr>
          <a:xfrm>
            <a:off x="526774" y="4498706"/>
            <a:ext cx="270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②批准请假，即</a:t>
            </a:r>
            <a:r>
              <a:rPr lang="en-US" altLang="zh-CN" dirty="0"/>
              <a:t>status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9C1AC3-7860-1E23-5C40-330D1E0C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7" y="5133569"/>
            <a:ext cx="4191363" cy="13488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45DA47-FB07-0E3D-F5E2-E700A4872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885" y="2293661"/>
            <a:ext cx="5016137" cy="35143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D3912A-BAEA-0DD5-3D99-D73BD0DC57B7}"/>
              </a:ext>
            </a:extLst>
          </p:cNvPr>
          <p:cNvSpPr txBox="1"/>
          <p:nvPr/>
        </p:nvSpPr>
        <p:spPr>
          <a:xfrm>
            <a:off x="6930887" y="16392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③驳回请假</a:t>
            </a:r>
          </a:p>
        </p:txBody>
      </p:sp>
    </p:spTree>
    <p:extLst>
      <p:ext uri="{BB962C8B-B14F-4D97-AF65-F5344CB8AC3E}">
        <p14:creationId xmlns:p14="http://schemas.microsoft.com/office/powerpoint/2010/main" val="1506924473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后端：教师查询出请假请求展示，操作：批准</a:t>
            </a:r>
            <a:r>
              <a:rPr lang="en-US" altLang="zh-CN" b="1" dirty="0"/>
              <a:t>/</a:t>
            </a:r>
            <a:r>
              <a:rPr lang="zh-CN" altLang="en-US" b="1" dirty="0"/>
              <a:t>驳回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AF691-9BC8-D100-5075-3B2257526315}"/>
              </a:ext>
            </a:extLst>
          </p:cNvPr>
          <p:cNvSpPr txBox="1"/>
          <p:nvPr/>
        </p:nvSpPr>
        <p:spPr>
          <a:xfrm>
            <a:off x="400095" y="1531096"/>
            <a:ext cx="377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①得到请假列表，即</a:t>
            </a:r>
            <a:r>
              <a:rPr lang="en-US" altLang="zh-CN" dirty="0" err="1"/>
              <a:t>leave_status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493557-0E68-0FAE-60B5-D0301013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04" y="2125868"/>
            <a:ext cx="5363257" cy="9254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FA26026-7198-3C8D-3D8D-DC6B9DB3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08" y="1550006"/>
            <a:ext cx="5639364" cy="37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88749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主要开发模块</a:t>
            </a:r>
            <a:r>
              <a:rPr lang="en-US" altLang="zh-CN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请假模块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400095" y="931545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后端：教师查询出请假请求展示，操作：批准</a:t>
            </a:r>
            <a:r>
              <a:rPr lang="en-US" altLang="zh-CN" b="1" dirty="0"/>
              <a:t>/</a:t>
            </a:r>
            <a:r>
              <a:rPr lang="zh-CN" altLang="en-US" b="1" dirty="0"/>
              <a:t>驳回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AF691-9BC8-D100-5075-3B2257526315}"/>
              </a:ext>
            </a:extLst>
          </p:cNvPr>
          <p:cNvSpPr txBox="1"/>
          <p:nvPr/>
        </p:nvSpPr>
        <p:spPr>
          <a:xfrm>
            <a:off x="614728" y="15500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①批准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93F923-F464-6417-371C-5D31FC44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84" y="1514341"/>
            <a:ext cx="6144581" cy="22048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C78BEA-D6AF-1C9D-23AF-08C398F0EB27}"/>
              </a:ext>
            </a:extLst>
          </p:cNvPr>
          <p:cNvSpPr txBox="1"/>
          <p:nvPr/>
        </p:nvSpPr>
        <p:spPr>
          <a:xfrm>
            <a:off x="614728" y="49386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②驳回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BACCE99-9684-C935-C7CB-35502073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218" y="3932625"/>
            <a:ext cx="6298512" cy="23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6019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4" name=" 167">
            <a:extLst>
              <a:ext uri="{FF2B5EF4-FFF2-40B4-BE49-F238E27FC236}">
                <a16:creationId xmlns:a16="http://schemas.microsoft.com/office/drawing/2014/main" id="{CE1BB40C-9910-D775-A989-7AFF77C6381F}"/>
              </a:ext>
            </a:extLst>
          </p:cNvPr>
          <p:cNvSpPr/>
          <p:nvPr/>
        </p:nvSpPr>
        <p:spPr>
          <a:xfrm>
            <a:off x="4552370" y="3203627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32B807-8BF5-0470-AF1C-C7D80336E61C}"/>
              </a:ext>
            </a:extLst>
          </p:cNvPr>
          <p:cNvSpPr txBox="1"/>
          <p:nvPr/>
        </p:nvSpPr>
        <p:spPr>
          <a:xfrm>
            <a:off x="4640288" y="3198993"/>
            <a:ext cx="518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额外功能</a:t>
            </a:r>
            <a:endParaRPr lang="zh-CN" altLang="en-US" sz="3600" b="1" dirty="0">
              <a:solidFill>
                <a:srgbClr val="1E649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1229973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额外功能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已获得学分展示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52576D-0EB7-BDB7-2B0A-09C28F5C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6" y="1722132"/>
            <a:ext cx="4303982" cy="476029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89BA9D5-5687-2D23-1F15-0B91516E35C4}"/>
              </a:ext>
            </a:extLst>
          </p:cNvPr>
          <p:cNvSpPr txBox="1"/>
          <p:nvPr/>
        </p:nvSpPr>
        <p:spPr>
          <a:xfrm>
            <a:off x="894522" y="1202635"/>
            <a:ext cx="17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Echarts</a:t>
            </a:r>
            <a:r>
              <a:rPr lang="zh-CN" altLang="en-US" dirty="0"/>
              <a:t>图表配置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19B13C2-CDBD-B2DD-056B-9FD6414F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65" y="2525912"/>
            <a:ext cx="3505504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2147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额外功能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已获得学分展示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BA9D5-5687-2D23-1F15-0B91516E35C4}"/>
              </a:ext>
            </a:extLst>
          </p:cNvPr>
          <p:cNvSpPr txBox="1"/>
          <p:nvPr/>
        </p:nvSpPr>
        <p:spPr>
          <a:xfrm>
            <a:off x="519755" y="108336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后端：获得所有的学分并求和，返回求和结果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EC897A-9CBA-2535-5C08-7AE2ACD6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47" y="1937307"/>
            <a:ext cx="5677392" cy="3718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9A36D8-A013-F307-A80B-BEABAB4D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079" y="2061433"/>
            <a:ext cx="5484565" cy="18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2905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 167"/>
          <p:cNvSpPr/>
          <p:nvPr/>
        </p:nvSpPr>
        <p:spPr>
          <a:xfrm>
            <a:off x="4105524" y="3130550"/>
            <a:ext cx="607695" cy="617855"/>
          </a:xfrm>
          <a:prstGeom prst="ellipse">
            <a:avLst/>
          </a:prstGeom>
          <a:solidFill>
            <a:srgbClr val="1E64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6169" y="3106420"/>
            <a:ext cx="6064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en-US" altLang="zh-CN" sz="3600" b="1" dirty="0">
                <a:solidFill>
                  <a:srgbClr val="A500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成品介绍 </a:t>
            </a:r>
            <a:r>
              <a:rPr lang="en-US" altLang="zh-CN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 </a:t>
            </a:r>
            <a:r>
              <a:rPr lang="zh-CN" altLang="en-US" sz="36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3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330743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额外功能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课程表展示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BA9D5-5687-2D23-1F15-0B91516E35C4}"/>
              </a:ext>
            </a:extLst>
          </p:cNvPr>
          <p:cNvSpPr txBox="1"/>
          <p:nvPr/>
        </p:nvSpPr>
        <p:spPr>
          <a:xfrm>
            <a:off x="519755" y="1083365"/>
            <a:ext cx="433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前端：用</a:t>
            </a:r>
            <a:r>
              <a:rPr lang="en-US" altLang="zh-CN" dirty="0"/>
              <a:t>vue3 + </a:t>
            </a:r>
            <a:r>
              <a:rPr lang="en-US" altLang="zh-CN" dirty="0" err="1"/>
              <a:t>elementplus</a:t>
            </a:r>
            <a:r>
              <a:rPr lang="zh-CN" altLang="en-US" dirty="0"/>
              <a:t>表格组件实现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46A6FD-C662-9904-A772-919E94CE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3" y="1623776"/>
            <a:ext cx="8083566" cy="48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2531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额外功能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课程表展示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BA9D5-5687-2D23-1F15-0B91516E35C4}"/>
              </a:ext>
            </a:extLst>
          </p:cNvPr>
          <p:cNvSpPr txBox="1"/>
          <p:nvPr/>
        </p:nvSpPr>
        <p:spPr>
          <a:xfrm>
            <a:off x="519755" y="1083365"/>
            <a:ext cx="433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前端：用</a:t>
            </a:r>
            <a:r>
              <a:rPr lang="en-US" altLang="zh-CN" dirty="0"/>
              <a:t>vue3 + </a:t>
            </a:r>
            <a:r>
              <a:rPr lang="en-US" altLang="zh-CN" dirty="0" err="1"/>
              <a:t>elementplus</a:t>
            </a:r>
            <a:r>
              <a:rPr lang="zh-CN" altLang="en-US" dirty="0"/>
              <a:t>表格组件实现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DF537-8F68-1A7F-F945-910EB271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96" y="1732029"/>
            <a:ext cx="6368803" cy="3929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7EF8EF-49F1-1500-E819-4F4A6BE2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154" y="1305792"/>
            <a:ext cx="5301032" cy="21033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CC168A-0768-0EAA-5E27-8CE5A3623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75" y="4142243"/>
            <a:ext cx="5301032" cy="15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56009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额外功能</a:t>
            </a:r>
            <a:r>
              <a:rPr lang="en-US" altLang="zh-CN" sz="3200" b="1" dirty="0">
                <a:solidFill>
                  <a:srgbClr val="000000"/>
                </a:solidFill>
                <a:ea typeface="宋体" panose="02010600030101010101" pitchFamily="2" charset="-122"/>
              </a:rPr>
              <a:t>-</a:t>
            </a:r>
            <a:r>
              <a:rPr lang="zh-CN" altLang="en-US" sz="3200" b="1" dirty="0">
                <a:solidFill>
                  <a:srgbClr val="000000"/>
                </a:solidFill>
                <a:ea typeface="宋体" panose="02010600030101010101" pitchFamily="2" charset="-122"/>
              </a:rPr>
              <a:t>课程表展示</a:t>
            </a: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BA9D5-5687-2D23-1F15-0B91516E35C4}"/>
              </a:ext>
            </a:extLst>
          </p:cNvPr>
          <p:cNvSpPr txBox="1"/>
          <p:nvPr/>
        </p:nvSpPr>
        <p:spPr>
          <a:xfrm>
            <a:off x="519755" y="108336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后端：查询出所有已选课程，并按处理好的格式返回给前端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6F9D9-720B-C700-6B30-9844DC9C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1864553"/>
            <a:ext cx="5962235" cy="3538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62177-DA0C-92FF-7A0E-22869CBA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29" y="1864553"/>
            <a:ext cx="5517157" cy="35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5297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445" y="1681480"/>
            <a:ext cx="12201525" cy="294322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21690" y="1860550"/>
            <a:ext cx="2691765" cy="26917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1E6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13455" y="2483485"/>
            <a:ext cx="85369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谢谢聆听！</a:t>
            </a:r>
          </a:p>
        </p:txBody>
      </p:sp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8958580" y="65405"/>
            <a:ext cx="3155950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4542790" y="5620385"/>
            <a:ext cx="7654290" cy="76200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9" name="图片 8" descr="png格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1833245"/>
            <a:ext cx="2761615" cy="27457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成品介绍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4E6AFC-724D-1181-3FDC-6B22AC93AEAC}"/>
              </a:ext>
            </a:extLst>
          </p:cNvPr>
          <p:cNvSpPr txBox="1"/>
          <p:nvPr/>
        </p:nvSpPr>
        <p:spPr>
          <a:xfrm>
            <a:off x="785191" y="1421296"/>
            <a:ext cx="585929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本软件采用前后端分离的</a:t>
            </a:r>
            <a:r>
              <a:rPr lang="en-US" altLang="zh-CN" dirty="0"/>
              <a:t>vue3 + </a:t>
            </a:r>
            <a:r>
              <a:rPr lang="en-US" altLang="zh-CN" dirty="0" err="1"/>
              <a:t>springboot</a:t>
            </a:r>
            <a:r>
              <a:rPr lang="en-US" altLang="zh-CN" dirty="0"/>
              <a:t> </a:t>
            </a:r>
            <a:r>
              <a:rPr lang="zh-CN" altLang="en-US" dirty="0"/>
              <a:t>开发技术开发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开发周期：六天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开发难点：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①前后端联调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②合理的数据库表设计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③业务逻辑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开发功能：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①登录 </a:t>
            </a:r>
            <a:r>
              <a:rPr lang="en-US" altLang="zh-CN" dirty="0"/>
              <a:t>/ </a:t>
            </a:r>
            <a:r>
              <a:rPr lang="zh-CN" altLang="en-US" dirty="0"/>
              <a:t>登出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②学生模块</a:t>
            </a:r>
            <a:endParaRPr lang="en-US" altLang="zh-CN" dirty="0"/>
          </a:p>
          <a:p>
            <a:r>
              <a:rPr lang="en-US" altLang="zh-CN" dirty="0"/>
              <a:t>		1. </a:t>
            </a:r>
            <a:r>
              <a:rPr lang="zh-CN" altLang="en-US" dirty="0"/>
              <a:t>个人信息展示 </a:t>
            </a:r>
            <a:r>
              <a:rPr lang="en-US" altLang="zh-CN" dirty="0"/>
              <a:t>/ </a:t>
            </a:r>
            <a:r>
              <a:rPr lang="zh-CN" altLang="en-US" dirty="0"/>
              <a:t>修改密码</a:t>
            </a:r>
            <a:endParaRPr lang="en-US" altLang="zh-CN" dirty="0"/>
          </a:p>
          <a:p>
            <a:r>
              <a:rPr lang="en-US" altLang="zh-CN" dirty="0"/>
              <a:t>		2. </a:t>
            </a:r>
            <a:r>
              <a:rPr lang="zh-CN" altLang="en-US" dirty="0"/>
              <a:t>选课</a:t>
            </a:r>
            <a:endParaRPr lang="en-US" altLang="zh-CN" dirty="0"/>
          </a:p>
          <a:p>
            <a:r>
              <a:rPr lang="en-US" altLang="zh-CN" dirty="0"/>
              <a:t>		3. </a:t>
            </a:r>
            <a:r>
              <a:rPr lang="zh-CN" altLang="en-US" b="1" dirty="0"/>
              <a:t>已选课程查分 </a:t>
            </a:r>
            <a:r>
              <a:rPr lang="en-US" altLang="zh-CN" b="1" dirty="0"/>
              <a:t>/ </a:t>
            </a:r>
            <a:r>
              <a:rPr lang="zh-CN" altLang="en-US" b="1" dirty="0"/>
              <a:t>退课</a:t>
            </a:r>
            <a:endParaRPr lang="en-US" altLang="zh-CN" b="1" dirty="0"/>
          </a:p>
          <a:p>
            <a:r>
              <a:rPr lang="en-US" altLang="zh-CN" dirty="0"/>
              <a:t>		4. </a:t>
            </a:r>
            <a:r>
              <a:rPr lang="zh-CN" altLang="en-US" dirty="0"/>
              <a:t>请假申请 </a:t>
            </a:r>
            <a:r>
              <a:rPr lang="en-US" altLang="zh-CN" dirty="0"/>
              <a:t>/ </a:t>
            </a:r>
            <a:r>
              <a:rPr lang="zh-CN" altLang="en-US" dirty="0"/>
              <a:t>查看状态</a:t>
            </a:r>
            <a:endParaRPr lang="en-US" altLang="zh-CN" dirty="0"/>
          </a:p>
          <a:p>
            <a:r>
              <a:rPr lang="en-US" altLang="zh-CN" dirty="0"/>
              <a:t>		5. </a:t>
            </a:r>
            <a:r>
              <a:rPr lang="zh-CN" altLang="en-US" dirty="0"/>
              <a:t>学生已获学分统计</a:t>
            </a:r>
            <a:endParaRPr lang="en-US" altLang="zh-CN" dirty="0"/>
          </a:p>
          <a:p>
            <a:r>
              <a:rPr lang="en-US" altLang="zh-CN" dirty="0"/>
              <a:t>		6. </a:t>
            </a:r>
            <a:r>
              <a:rPr lang="zh-CN" altLang="en-US" dirty="0"/>
              <a:t>学生课程表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03A21-E8C2-C72D-914D-61E348CBD51A}"/>
              </a:ext>
            </a:extLst>
          </p:cNvPr>
          <p:cNvSpPr txBox="1"/>
          <p:nvPr/>
        </p:nvSpPr>
        <p:spPr>
          <a:xfrm>
            <a:off x="6955870" y="1942644"/>
            <a:ext cx="49247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③教师模块：</a:t>
            </a:r>
            <a:endParaRPr lang="en-US" altLang="zh-CN" dirty="0"/>
          </a:p>
          <a:p>
            <a:r>
              <a:rPr lang="en-US" altLang="zh-CN" dirty="0"/>
              <a:t>	1. </a:t>
            </a:r>
            <a:r>
              <a:rPr lang="zh-CN" altLang="en-US" dirty="0"/>
              <a:t>教师信息展示</a:t>
            </a:r>
            <a:r>
              <a:rPr lang="en-US" altLang="zh-CN" dirty="0"/>
              <a:t>/</a:t>
            </a:r>
            <a:r>
              <a:rPr lang="zh-CN" altLang="en-US" dirty="0"/>
              <a:t>修改密码</a:t>
            </a:r>
            <a:endParaRPr lang="en-US" altLang="zh-CN" dirty="0"/>
          </a:p>
          <a:p>
            <a:r>
              <a:rPr lang="en-US" altLang="zh-CN" dirty="0"/>
              <a:t>	2.</a:t>
            </a:r>
            <a:r>
              <a:rPr lang="zh-CN" altLang="en-US" dirty="0"/>
              <a:t>课程管理。开课</a:t>
            </a:r>
            <a:r>
              <a:rPr lang="en-US" altLang="zh-CN" dirty="0"/>
              <a:t>/</a:t>
            </a:r>
            <a:r>
              <a:rPr lang="zh-CN" altLang="en-US" dirty="0"/>
              <a:t>修改信息</a:t>
            </a:r>
            <a:r>
              <a:rPr lang="en-US" altLang="zh-CN" dirty="0"/>
              <a:t>/</a:t>
            </a:r>
            <a:r>
              <a:rPr lang="zh-CN" altLang="en-US" dirty="0"/>
              <a:t>删除课程</a:t>
            </a:r>
            <a:br>
              <a:rPr lang="en-US" altLang="zh-CN" dirty="0"/>
            </a:br>
            <a:r>
              <a:rPr lang="en-US" altLang="zh-CN" dirty="0"/>
              <a:t>		       </a:t>
            </a:r>
            <a:r>
              <a:rPr lang="zh-CN" altLang="en-US" dirty="0"/>
              <a:t>查询课程</a:t>
            </a:r>
            <a:endParaRPr lang="en-US" altLang="zh-CN" dirty="0"/>
          </a:p>
          <a:p>
            <a:r>
              <a:rPr lang="en-US" altLang="zh-CN" dirty="0"/>
              <a:t>	3.</a:t>
            </a:r>
            <a:r>
              <a:rPr lang="zh-CN" altLang="en-US" b="1" dirty="0"/>
              <a:t>打分管理。</a:t>
            </a:r>
            <a:r>
              <a:rPr lang="zh-CN" altLang="en-US" dirty="0"/>
              <a:t>按名字查询，打分。</a:t>
            </a:r>
            <a:br>
              <a:rPr lang="en-US" altLang="zh-CN" dirty="0"/>
            </a:br>
            <a:r>
              <a:rPr lang="en-US" altLang="zh-CN" dirty="0"/>
              <a:t>	4.</a:t>
            </a:r>
            <a:r>
              <a:rPr lang="zh-CN" altLang="en-US" b="1" dirty="0"/>
              <a:t>请假管理</a:t>
            </a:r>
            <a:r>
              <a:rPr lang="zh-CN" altLang="en-US" dirty="0"/>
              <a:t>。批准</a:t>
            </a:r>
            <a:r>
              <a:rPr lang="en-US" altLang="zh-CN" dirty="0"/>
              <a:t>/</a:t>
            </a:r>
            <a:r>
              <a:rPr lang="zh-CN" altLang="en-US" dirty="0"/>
              <a:t>驳回学生请假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1C7E6E-1DD1-48D9-DCF1-CADA59092E3A}"/>
              </a:ext>
            </a:extLst>
          </p:cNvPr>
          <p:cNvSpPr txBox="1"/>
          <p:nvPr/>
        </p:nvSpPr>
        <p:spPr>
          <a:xfrm>
            <a:off x="6955870" y="4256419"/>
            <a:ext cx="4745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④管理员模块：</a:t>
            </a:r>
            <a:endParaRPr lang="en-US" altLang="zh-CN" dirty="0"/>
          </a:p>
          <a:p>
            <a:r>
              <a:rPr lang="en-US" altLang="zh-CN" dirty="0"/>
              <a:t>	1. </a:t>
            </a:r>
            <a:r>
              <a:rPr lang="zh-CN" altLang="en-US" dirty="0"/>
              <a:t>管理员信息展示</a:t>
            </a:r>
            <a:r>
              <a:rPr lang="en-US" altLang="zh-CN" dirty="0"/>
              <a:t>/</a:t>
            </a:r>
            <a:r>
              <a:rPr lang="zh-CN" altLang="en-US" dirty="0"/>
              <a:t>修改密码</a:t>
            </a:r>
            <a:endParaRPr lang="en-US" altLang="zh-CN" dirty="0"/>
          </a:p>
          <a:p>
            <a:r>
              <a:rPr lang="en-US" altLang="zh-CN" dirty="0"/>
              <a:t>	2.</a:t>
            </a:r>
            <a:r>
              <a:rPr lang="zh-CN" altLang="en-US" dirty="0"/>
              <a:t>学生管理。学生信息增删改查。</a:t>
            </a:r>
            <a:endParaRPr lang="en-US" altLang="zh-CN" dirty="0"/>
          </a:p>
          <a:p>
            <a:r>
              <a:rPr lang="en-US" altLang="zh-CN" dirty="0"/>
              <a:t>	3.</a:t>
            </a:r>
            <a:r>
              <a:rPr lang="zh-CN" altLang="en-US" dirty="0"/>
              <a:t>教师管理。教师信息增删改查。</a:t>
            </a:r>
            <a:br>
              <a:rPr lang="en-US" altLang="zh-CN" dirty="0"/>
            </a:br>
            <a:r>
              <a:rPr lang="en-US" altLang="zh-CN" dirty="0"/>
              <a:t>	4.</a:t>
            </a:r>
            <a:r>
              <a:rPr lang="zh-CN" altLang="en-US" b="1" dirty="0"/>
              <a:t>开课申请。</a:t>
            </a:r>
            <a:r>
              <a:rPr lang="zh-CN" altLang="en-US" dirty="0"/>
              <a:t>对教师申请的开课进行</a:t>
            </a:r>
            <a:br>
              <a:rPr lang="en-US" altLang="zh-CN" dirty="0"/>
            </a:br>
            <a:r>
              <a:rPr lang="en-US" altLang="zh-CN" dirty="0"/>
              <a:t>	   </a:t>
            </a:r>
            <a:r>
              <a:rPr lang="zh-CN" altLang="en-US" dirty="0"/>
              <a:t>批准 </a:t>
            </a:r>
            <a:r>
              <a:rPr lang="en-US" altLang="zh-CN" dirty="0"/>
              <a:t>/ </a:t>
            </a:r>
            <a:r>
              <a:rPr lang="zh-CN" altLang="en-US" dirty="0"/>
              <a:t>驳回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341607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成品介绍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4E6AFC-724D-1181-3FDC-6B22AC93AEAC}"/>
              </a:ext>
            </a:extLst>
          </p:cNvPr>
          <p:cNvSpPr txBox="1"/>
          <p:nvPr/>
        </p:nvSpPr>
        <p:spPr>
          <a:xfrm>
            <a:off x="519755" y="4234069"/>
            <a:ext cx="664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项目收获：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①更加熟悉前后端开发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②理解软件需求分析以及数据库表设计的重要性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D02AEE-6150-222F-3095-9FE0D86CF023}"/>
              </a:ext>
            </a:extLst>
          </p:cNvPr>
          <p:cNvSpPr txBox="1"/>
          <p:nvPr/>
        </p:nvSpPr>
        <p:spPr>
          <a:xfrm>
            <a:off x="390546" y="2248549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项目实现：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①前端课程表</a:t>
            </a:r>
            <a:r>
              <a:rPr lang="zh-CN" altLang="en-US"/>
              <a:t>前端代码及部分代码参考</a:t>
            </a:r>
            <a:r>
              <a:rPr lang="zh-CN" altLang="en-US" dirty="0"/>
              <a:t>网上编写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②其余主要代码均由小组实现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59600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41069" y="116551"/>
            <a:ext cx="508000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3200" b="1" dirty="0">
                <a:solidFill>
                  <a:srgbClr val="1E64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成品展示</a:t>
            </a:r>
            <a:endParaRPr lang="zh-CN" altLang="en-US" sz="32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2"/>
          <a:srcRect t="41803" b="18545"/>
          <a:stretch>
            <a:fillRect/>
          </a:stretch>
        </p:blipFill>
        <p:spPr>
          <a:xfrm>
            <a:off x="9039225" y="147955"/>
            <a:ext cx="3074035" cy="783590"/>
          </a:xfrm>
          <a:prstGeom prst="rect">
            <a:avLst/>
          </a:prstGeom>
          <a:solidFill>
            <a:srgbClr val="1E649E"/>
          </a:solidFill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46079" y="6462395"/>
            <a:ext cx="5645920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11137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0099" y="6482426"/>
            <a:ext cx="511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uxton Sketch" panose="03080500000500000004" pitchFamily="66" charset="0"/>
              </a:rPr>
              <a:t>The best way to predict the future is to create it</a:t>
            </a:r>
            <a:endParaRPr lang="zh-CN" altLang="en-US" sz="2000" dirty="0">
              <a:solidFill>
                <a:schemeClr val="bg1"/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4866" y="6462395"/>
            <a:ext cx="241069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239" y="6462395"/>
            <a:ext cx="128483" cy="395605"/>
          </a:xfrm>
          <a:prstGeom prst="rect">
            <a:avLst/>
          </a:prstGeom>
          <a:solidFill>
            <a:srgbClr val="1E6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8A83EC-E1EC-6211-1F64-B460990B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9" y="1323933"/>
            <a:ext cx="8942552" cy="47460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74092D-15BF-72D0-B7EA-2CD18A72C8DD}"/>
              </a:ext>
            </a:extLst>
          </p:cNvPr>
          <p:cNvSpPr txBox="1"/>
          <p:nvPr/>
        </p:nvSpPr>
        <p:spPr>
          <a:xfrm>
            <a:off x="5518153" y="8168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224453910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2045</Words>
  <Application>Microsoft Office PowerPoint</Application>
  <PresentationFormat>宽屏</PresentationFormat>
  <Paragraphs>242</Paragraphs>
  <Slides>63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等线</vt:lpstr>
      <vt:lpstr>等线 Light</vt:lpstr>
      <vt:lpstr>微软雅黑</vt:lpstr>
      <vt:lpstr>Arial</vt:lpstr>
      <vt:lpstr>Buxton Sketch</vt:lpstr>
      <vt:lpstr>Calibri</vt:lpstr>
      <vt:lpstr>Calibri Light</vt:lpstr>
      <vt:lpstr>Open Sans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宋思义</dc:creator>
  <cp:lastModifiedBy>qin weifeng</cp:lastModifiedBy>
  <cp:revision>393</cp:revision>
  <dcterms:created xsi:type="dcterms:W3CDTF">2017-12-22T02:01:00Z</dcterms:created>
  <dcterms:modified xsi:type="dcterms:W3CDTF">2023-12-25T07:51:57Z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